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0" r:id="rId6"/>
    <p:sldId id="284" r:id="rId7"/>
    <p:sldId id="285" r:id="rId8"/>
    <p:sldId id="282" r:id="rId9"/>
    <p:sldId id="279" r:id="rId10"/>
    <p:sldId id="292" r:id="rId11"/>
    <p:sldId id="291" r:id="rId12"/>
    <p:sldId id="293" r:id="rId13"/>
    <p:sldId id="281" r:id="rId14"/>
    <p:sldId id="287" r:id="rId15"/>
    <p:sldId id="288" r:id="rId16"/>
    <p:sldId id="270" r:id="rId17"/>
    <p:sldId id="271" r:id="rId18"/>
    <p:sldId id="289" r:id="rId19"/>
    <p:sldId id="267" r:id="rId20"/>
    <p:sldId id="290" r:id="rId21"/>
    <p:sldId id="272" r:id="rId22"/>
    <p:sldId id="269" r:id="rId23"/>
    <p:sldId id="273" r:id="rId24"/>
    <p:sldId id="275" r:id="rId25"/>
    <p:sldId id="276" r:id="rId26"/>
    <p:sldId id="263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49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72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74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85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44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09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89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71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19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364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00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0A0AF-E74B-47A1-9426-9E08C5F3D7B0}" type="datetimeFigureOut">
              <a:rPr lang="tr-TR" smtClean="0"/>
              <a:t>10.01.2021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235A5-56EE-4D60-BA5E-AB4CF68659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63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F741AED-66EE-D846-A63A-8AE055031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645" y="3695276"/>
            <a:ext cx="9144000" cy="1655762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</a:rPr>
              <a:t>Aşı Uygula</a:t>
            </a:r>
          </a:p>
        </p:txBody>
      </p:sp>
      <p:pic>
        <p:nvPicPr>
          <p:cNvPr id="7" name="Resim 26">
            <a:extLst>
              <a:ext uri="{FF2B5EF4-FFF2-40B4-BE49-F238E27FC236}">
                <a16:creationId xmlns:a16="http://schemas.microsoft.com/office/drawing/2014/main" id="{F6033DCE-D9E0-4345-A80E-0A5DD92F3E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56" y="1798002"/>
            <a:ext cx="3853179" cy="170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7291" y="1481359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1.Doz aşı uygulaması başarılı bir şekilde kaydedilen kişinin </a:t>
            </a:r>
            <a:r>
              <a:rPr lang="tr-TR" sz="2400" b="1" dirty="0"/>
              <a:t>Aşı Takvimi</a:t>
            </a:r>
            <a:r>
              <a:rPr lang="tr-TR" sz="2400" dirty="0"/>
              <a:t>nde </a:t>
            </a:r>
            <a:r>
              <a:rPr lang="tr-TR" sz="2400" b="1" dirty="0"/>
              <a:t>1.Doz</a:t>
            </a:r>
            <a:r>
              <a:rPr lang="tr-TR" sz="2400" dirty="0"/>
              <a:t> aşısının aşı yapıldı bilgisi </a:t>
            </a:r>
            <a:r>
              <a:rPr lang="tr-TR" sz="2400" b="1" dirty="0">
                <a:solidFill>
                  <a:srgbClr val="00B050"/>
                </a:solidFill>
              </a:rPr>
              <a:t>yeşil</a:t>
            </a:r>
            <a:r>
              <a:rPr lang="tr-TR" sz="2400" dirty="0"/>
              <a:t> ve </a:t>
            </a:r>
            <a:r>
              <a:rPr lang="tr-TR" sz="2400" b="1" dirty="0"/>
              <a:t>Uygulanma Tarihi </a:t>
            </a:r>
            <a:r>
              <a:rPr lang="tr-TR" sz="2400" dirty="0"/>
              <a:t>ile, </a:t>
            </a:r>
            <a:r>
              <a:rPr lang="tr-TR" sz="2400" b="1" dirty="0"/>
              <a:t>2.Doz</a:t>
            </a:r>
            <a:r>
              <a:rPr lang="tr-TR" sz="2400" dirty="0"/>
              <a:t> aşısının ise henüz zamanı gelmediği bilgisi ise </a:t>
            </a:r>
            <a:r>
              <a:rPr lang="tr-TR" sz="2400" b="1" dirty="0">
                <a:solidFill>
                  <a:srgbClr val="F6BB00"/>
                </a:solidFill>
              </a:rPr>
              <a:t>turuncu</a:t>
            </a:r>
            <a:r>
              <a:rPr lang="tr-TR" sz="2400" dirty="0"/>
              <a:t> ve </a:t>
            </a:r>
            <a:r>
              <a:rPr lang="tr-TR" sz="2400" b="1" dirty="0"/>
              <a:t>Uygulanması Gereken Tarih Aralığı </a:t>
            </a:r>
            <a:r>
              <a:rPr lang="tr-TR" sz="2400" dirty="0"/>
              <a:t>ile gösterilir.</a:t>
            </a:r>
          </a:p>
          <a:p>
            <a:pPr marL="0" indent="0">
              <a:buNone/>
            </a:pPr>
            <a:r>
              <a:rPr lang="tr-TR" sz="2400" dirty="0"/>
              <a:t>Sistem </a:t>
            </a:r>
            <a:r>
              <a:rPr lang="tr-TR" sz="2400" b="1" dirty="0"/>
              <a:t>Uygulanması Gereken Tarih Aralığı </a:t>
            </a:r>
            <a:r>
              <a:rPr lang="tr-TR" sz="2400" dirty="0"/>
              <a:t>önce aşı kaydı girilmesine izin vermez.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182C184-F8F7-4248-9388-D3C0D528EB5C}"/>
              </a:ext>
            </a:extLst>
          </p:cNvPr>
          <p:cNvGrpSpPr/>
          <p:nvPr/>
        </p:nvGrpSpPr>
        <p:grpSpPr>
          <a:xfrm>
            <a:off x="1772805" y="899512"/>
            <a:ext cx="2374900" cy="5395780"/>
            <a:chOff x="1772805" y="899512"/>
            <a:chExt cx="2374900" cy="539578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C8A7861-DD7E-CE45-AC24-7FDBC3D07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93"/>
            <a:stretch/>
          </p:blipFill>
          <p:spPr>
            <a:xfrm>
              <a:off x="1772805" y="899512"/>
              <a:ext cx="2374900" cy="539578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8C5DE-512F-E844-A4BE-40B0F08CB9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707"/>
            <a:stretch/>
          </p:blipFill>
          <p:spPr>
            <a:xfrm>
              <a:off x="1772805" y="5099261"/>
              <a:ext cx="2374900" cy="82722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2286099-FCE5-AB4A-A038-438EC57ACFBD}"/>
                </a:ext>
              </a:extLst>
            </p:cNvPr>
            <p:cNvSpPr/>
            <p:nvPr/>
          </p:nvSpPr>
          <p:spPr>
            <a:xfrm>
              <a:off x="2473361" y="2122833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EBAAE2-F3AC-6A4D-B32F-BEDB00D2B295}"/>
                </a:ext>
              </a:extLst>
            </p:cNvPr>
            <p:cNvSpPr/>
            <p:nvPr/>
          </p:nvSpPr>
          <p:spPr>
            <a:xfrm>
              <a:off x="2854361" y="2448207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1001E17-17D5-C94E-8F7D-6CA23D22D92E}"/>
                </a:ext>
              </a:extLst>
            </p:cNvPr>
            <p:cNvSpPr/>
            <p:nvPr/>
          </p:nvSpPr>
          <p:spPr>
            <a:xfrm>
              <a:off x="2778161" y="2822857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0D0F975-B82B-444D-B2AC-C3D90239E65A}"/>
                </a:ext>
              </a:extLst>
            </p:cNvPr>
            <p:cNvSpPr/>
            <p:nvPr/>
          </p:nvSpPr>
          <p:spPr>
            <a:xfrm>
              <a:off x="2426371" y="2638707"/>
              <a:ext cx="145973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27" name="Resim 13">
            <a:extLst>
              <a:ext uri="{FF2B5EF4-FFF2-40B4-BE49-F238E27FC236}">
                <a16:creationId xmlns:a16="http://schemas.microsoft.com/office/drawing/2014/main" id="{087FA21F-FB27-044C-AE73-864364FA6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82" y="805728"/>
            <a:ext cx="2576946" cy="53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9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622" y="1451156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2.Doz aşı uygulaması önerilen en erken tarih geçtiğinde aşı yapılmadı bilgisi </a:t>
            </a:r>
            <a:r>
              <a:rPr lang="tr-TR" sz="2400" b="1" dirty="0">
                <a:solidFill>
                  <a:srgbClr val="FF0000"/>
                </a:solidFill>
              </a:rPr>
              <a:t>kırımızı</a:t>
            </a:r>
            <a:r>
              <a:rPr lang="tr-TR" sz="2400" dirty="0"/>
              <a:t> ve </a:t>
            </a:r>
            <a:r>
              <a:rPr lang="tr-TR" sz="2400" b="1" dirty="0"/>
              <a:t>Uygulanması Gereken Tarih Aralığı </a:t>
            </a:r>
            <a:r>
              <a:rPr lang="tr-TR" sz="2400" dirty="0"/>
              <a:t>ile gösterilir.</a:t>
            </a:r>
          </a:p>
          <a:p>
            <a:pPr marL="0" indent="0">
              <a:buNone/>
            </a:pPr>
            <a:r>
              <a:rPr lang="tr-TR" sz="2400" dirty="0"/>
              <a:t>Sistem </a:t>
            </a:r>
            <a:r>
              <a:rPr lang="tr-TR" sz="2400" b="1" dirty="0"/>
              <a:t>Uygulanması Gereken Tarih Aralığı </a:t>
            </a:r>
            <a:r>
              <a:rPr lang="tr-TR" sz="2400" dirty="0"/>
              <a:t>geçse bile aşı kaydı girilmesine izin verir.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883706-DFC8-A843-BBFD-E3F58F7D25DE}"/>
              </a:ext>
            </a:extLst>
          </p:cNvPr>
          <p:cNvGrpSpPr/>
          <p:nvPr/>
        </p:nvGrpSpPr>
        <p:grpSpPr>
          <a:xfrm>
            <a:off x="1772805" y="919796"/>
            <a:ext cx="2374900" cy="5006685"/>
            <a:chOff x="1772805" y="919796"/>
            <a:chExt cx="2374900" cy="500668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786B185-F331-744F-B0D0-7E6E1FB2A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707"/>
            <a:stretch/>
          </p:blipFill>
          <p:spPr>
            <a:xfrm>
              <a:off x="1772805" y="5099261"/>
              <a:ext cx="2374900" cy="82722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1D18F5-9461-0048-98F1-52558F210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39"/>
            <a:stretch/>
          </p:blipFill>
          <p:spPr>
            <a:xfrm>
              <a:off x="1772805" y="919796"/>
              <a:ext cx="2374900" cy="417946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9D3ECD-0C23-A543-B2EA-5BF61325835C}"/>
                </a:ext>
              </a:extLst>
            </p:cNvPr>
            <p:cNvSpPr/>
            <p:nvPr/>
          </p:nvSpPr>
          <p:spPr>
            <a:xfrm>
              <a:off x="2423323" y="2162205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26FDA2-AE86-AE46-BF10-727DE51AC9E3}"/>
                </a:ext>
              </a:extLst>
            </p:cNvPr>
            <p:cNvSpPr/>
            <p:nvPr/>
          </p:nvSpPr>
          <p:spPr>
            <a:xfrm>
              <a:off x="2804323" y="2487579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FC72E7-B194-354B-AAEA-85F943410599}"/>
                </a:ext>
              </a:extLst>
            </p:cNvPr>
            <p:cNvSpPr/>
            <p:nvPr/>
          </p:nvSpPr>
          <p:spPr>
            <a:xfrm>
              <a:off x="2728123" y="2862229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744C79-3CF0-F243-8D07-AB55396D4808}"/>
                </a:ext>
              </a:extLst>
            </p:cNvPr>
            <p:cNvSpPr/>
            <p:nvPr/>
          </p:nvSpPr>
          <p:spPr>
            <a:xfrm>
              <a:off x="2376333" y="2678079"/>
              <a:ext cx="145973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22" name="Resim 13">
            <a:extLst>
              <a:ext uri="{FF2B5EF4-FFF2-40B4-BE49-F238E27FC236}">
                <a16:creationId xmlns:a16="http://schemas.microsoft.com/office/drawing/2014/main" id="{87174734-4CD5-7B4E-A54E-FEE1DA4CF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782" y="805728"/>
            <a:ext cx="2576946" cy="53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02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7622" y="1451156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Tüm aşıları uygulanmış kişinin aşı takviminde her iki doz için de aşı yapıldı bilgisi </a:t>
            </a:r>
            <a:r>
              <a:rPr lang="tr-TR" sz="2400" b="1" dirty="0">
                <a:solidFill>
                  <a:srgbClr val="00B050"/>
                </a:solidFill>
              </a:rPr>
              <a:t>yeşil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  <a:r>
              <a:rPr lang="tr-TR" sz="2400" dirty="0"/>
              <a:t>ve</a:t>
            </a:r>
            <a:r>
              <a:rPr lang="tr-TR" sz="2400" dirty="0">
                <a:solidFill>
                  <a:srgbClr val="00B050"/>
                </a:solidFill>
              </a:rPr>
              <a:t> </a:t>
            </a:r>
            <a:r>
              <a:rPr lang="tr-TR" sz="2400" b="1" dirty="0"/>
              <a:t>Uygulanma Tarihi </a:t>
            </a:r>
            <a:r>
              <a:rPr lang="tr-TR" sz="2400" dirty="0"/>
              <a:t>ile gösterilir.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336D9-B5CC-CB4D-AE47-1F7CB7D184BE}"/>
              </a:ext>
            </a:extLst>
          </p:cNvPr>
          <p:cNvGrpSpPr/>
          <p:nvPr/>
        </p:nvGrpSpPr>
        <p:grpSpPr>
          <a:xfrm>
            <a:off x="1588521" y="622469"/>
            <a:ext cx="2584894" cy="5314696"/>
            <a:chOff x="1588521" y="622469"/>
            <a:chExt cx="2584894" cy="53146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5EC97C-95D7-0140-A8CA-50D0CD3CD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01"/>
            <a:stretch/>
          </p:blipFill>
          <p:spPr>
            <a:xfrm>
              <a:off x="1588521" y="622469"/>
              <a:ext cx="2584894" cy="447706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CA7B44-09FF-EB4B-8DE2-BB65CAE3C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00" b="3092"/>
            <a:stretch/>
          </p:blipFill>
          <p:spPr>
            <a:xfrm>
              <a:off x="1588521" y="5374457"/>
              <a:ext cx="2584894" cy="56270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60C1BC-CCC8-DF47-B6D6-C6C99081F1F8}"/>
                </a:ext>
              </a:extLst>
            </p:cNvPr>
            <p:cNvSpPr/>
            <p:nvPr/>
          </p:nvSpPr>
          <p:spPr>
            <a:xfrm>
              <a:off x="2352850" y="1986359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998149-0FDA-CC4A-BD00-6A931524486B}"/>
                </a:ext>
              </a:extLst>
            </p:cNvPr>
            <p:cNvSpPr/>
            <p:nvPr/>
          </p:nvSpPr>
          <p:spPr>
            <a:xfrm>
              <a:off x="2733850" y="2311733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8F96DB7-9A9C-7B45-9A36-656043CE5754}"/>
                </a:ext>
              </a:extLst>
            </p:cNvPr>
            <p:cNvSpPr/>
            <p:nvPr/>
          </p:nvSpPr>
          <p:spPr>
            <a:xfrm>
              <a:off x="2657650" y="2686383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51C978-612C-7F4D-AC85-17130CD8FF32}"/>
                </a:ext>
              </a:extLst>
            </p:cNvPr>
            <p:cNvSpPr/>
            <p:nvPr/>
          </p:nvSpPr>
          <p:spPr>
            <a:xfrm>
              <a:off x="2305860" y="2502233"/>
              <a:ext cx="145973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13" name="Resim 13">
            <a:extLst>
              <a:ext uri="{FF2B5EF4-FFF2-40B4-BE49-F238E27FC236}">
                <a16:creationId xmlns:a16="http://schemas.microsoft.com/office/drawing/2014/main" id="{338C2220-ED41-0743-8FCA-AED9DF86A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958" y="509485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6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667" y="1190682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Aşı Takviminin altında </a:t>
            </a:r>
            <a:r>
              <a:rPr lang="tr-TR" sz="2400" b="1" dirty="0"/>
              <a:t>Randevu Bilgileri </a:t>
            </a:r>
            <a:r>
              <a:rPr lang="tr-TR" sz="2400" dirty="0"/>
              <a:t>yer alır. </a:t>
            </a:r>
          </a:p>
          <a:p>
            <a:pPr marL="0" indent="0">
              <a:buNone/>
            </a:pPr>
            <a:r>
              <a:rPr lang="tr-TR" sz="2400" b="1" dirty="0"/>
              <a:t>Randevu Bilgilerin</a:t>
            </a:r>
            <a:r>
              <a:rPr lang="tr-TR" sz="2400" dirty="0"/>
              <a:t>de</a:t>
            </a:r>
            <a:r>
              <a:rPr lang="tr-TR" sz="2400" b="1" dirty="0"/>
              <a:t> </a:t>
            </a:r>
            <a:r>
              <a:rPr lang="tr-TR" sz="2400" dirty="0"/>
              <a:t>hangi </a:t>
            </a:r>
            <a:r>
              <a:rPr lang="tr-TR" sz="2400" b="1" dirty="0"/>
              <a:t>Doz</a:t>
            </a:r>
            <a:r>
              <a:rPr lang="tr-TR" sz="2400" dirty="0"/>
              <a:t> aşı için randevu aldığı, </a:t>
            </a:r>
            <a:r>
              <a:rPr lang="tr-TR" sz="2400" b="1" dirty="0"/>
              <a:t>HRN</a:t>
            </a:r>
            <a:r>
              <a:rPr lang="tr-TR" sz="2400" dirty="0"/>
              <a:t>, </a:t>
            </a:r>
            <a:r>
              <a:rPr lang="tr-TR" sz="2400" b="1" dirty="0"/>
              <a:t>Randevu Tarihi ve Saati</a:t>
            </a:r>
            <a:r>
              <a:rPr lang="tr-TR" sz="2400" dirty="0"/>
              <a:t>, randevu aldığı </a:t>
            </a:r>
            <a:r>
              <a:rPr lang="tr-TR" sz="2400" b="1" dirty="0"/>
              <a:t>Kurum Adı </a:t>
            </a:r>
            <a:r>
              <a:rPr lang="tr-TR" sz="2400" dirty="0"/>
              <a:t>bilgileri görüntülenir.</a:t>
            </a:r>
          </a:p>
          <a:p>
            <a:pPr marL="0" indent="0">
              <a:buNone/>
            </a:pPr>
            <a:r>
              <a:rPr lang="tr-TR" sz="2400" dirty="0"/>
              <a:t>Eğer kişinin randevusu yok ise </a:t>
            </a:r>
            <a:r>
              <a:rPr lang="tr-TR" sz="2400" b="1" dirty="0"/>
              <a:t>Randevu Bilgileri </a:t>
            </a:r>
            <a:r>
              <a:rPr lang="tr-TR" sz="2400" dirty="0"/>
              <a:t>bölümü görüntülemez. </a:t>
            </a:r>
          </a:p>
          <a:p>
            <a:pPr marL="0" indent="0">
              <a:buNone/>
            </a:pPr>
            <a:r>
              <a:rPr lang="tr-TR" sz="2400" dirty="0"/>
              <a:t>Kişinin randevu kaydını silmek için </a:t>
            </a:r>
            <a:r>
              <a:rPr lang="tr-TR" sz="2400" b="1" dirty="0"/>
              <a:t>Sil</a:t>
            </a:r>
            <a:r>
              <a:rPr lang="tr-TR" sz="2400" dirty="0"/>
              <a:t> butonuna tıklanır. </a:t>
            </a:r>
          </a:p>
          <a:p>
            <a:pPr marL="0" indent="0">
              <a:buNone/>
            </a:pPr>
            <a:endParaRPr lang="tr-TR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579183-5368-EC44-AD13-4E68E95938A7}"/>
              </a:ext>
            </a:extLst>
          </p:cNvPr>
          <p:cNvGrpSpPr/>
          <p:nvPr/>
        </p:nvGrpSpPr>
        <p:grpSpPr>
          <a:xfrm>
            <a:off x="1611611" y="707136"/>
            <a:ext cx="2595155" cy="5418932"/>
            <a:chOff x="1611611" y="707136"/>
            <a:chExt cx="2595155" cy="5418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3BB451-4A93-634B-826A-4C7870A78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7489"/>
            <a:stretch/>
          </p:blipFill>
          <p:spPr>
            <a:xfrm>
              <a:off x="1611611" y="707136"/>
              <a:ext cx="2595155" cy="52410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67F50D-2ED5-8E48-B050-0624B07BE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9776" b="1727"/>
            <a:stretch/>
          </p:blipFill>
          <p:spPr>
            <a:xfrm>
              <a:off x="1611611" y="5586364"/>
              <a:ext cx="2595155" cy="53970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81FD1A-9CE2-A846-A734-7FCA1740588B}"/>
                </a:ext>
              </a:extLst>
            </p:cNvPr>
            <p:cNvSpPr/>
            <p:nvPr/>
          </p:nvSpPr>
          <p:spPr>
            <a:xfrm>
              <a:off x="2377440" y="1962912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73D245-0FBC-044C-BF58-280DF7B446CF}"/>
                </a:ext>
              </a:extLst>
            </p:cNvPr>
            <p:cNvSpPr/>
            <p:nvPr/>
          </p:nvSpPr>
          <p:spPr>
            <a:xfrm>
              <a:off x="2758440" y="2288286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27DE01-5437-CE43-B327-C2A464FA4CB4}"/>
                </a:ext>
              </a:extLst>
            </p:cNvPr>
            <p:cNvSpPr/>
            <p:nvPr/>
          </p:nvSpPr>
          <p:spPr>
            <a:xfrm>
              <a:off x="2682240" y="2662936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815974-7C08-4948-BC97-324D4F15B399}"/>
                </a:ext>
              </a:extLst>
            </p:cNvPr>
            <p:cNvSpPr/>
            <p:nvPr/>
          </p:nvSpPr>
          <p:spPr>
            <a:xfrm>
              <a:off x="2330450" y="2478786"/>
              <a:ext cx="145973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6A86A0-D551-DE4F-A2B2-52B4C2B6C2E3}"/>
                </a:ext>
              </a:extLst>
            </p:cNvPr>
            <p:cNvSpPr/>
            <p:nvPr/>
          </p:nvSpPr>
          <p:spPr>
            <a:xfrm>
              <a:off x="2264170" y="5023248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544DC1D5-7BFD-D34C-8750-A3B8481EE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07" y="601317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8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667" y="1190682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Açılan pencerede </a:t>
            </a:r>
            <a:r>
              <a:rPr lang="tr-TR" sz="2400" b="1" dirty="0"/>
              <a:t>Evet</a:t>
            </a:r>
            <a:r>
              <a:rPr lang="tr-TR" sz="2400" dirty="0"/>
              <a:t> butona tıklandığında randevu kaydı silme talebi anlık olarak MHRS’ne iletilir. Uygun olması durumunda silme işlemi gerçekleşir.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38" y="742032"/>
            <a:ext cx="2637693" cy="5744422"/>
          </a:xfrm>
          <a:prstGeom prst="rect">
            <a:avLst/>
          </a:prstGeom>
        </p:spPr>
      </p:pic>
      <p:pic>
        <p:nvPicPr>
          <p:cNvPr id="7" name="Resim 13">
            <a:extLst>
              <a:ext uri="{FF2B5EF4-FFF2-40B4-BE49-F238E27FC236}">
                <a16:creationId xmlns:a16="http://schemas.microsoft.com/office/drawing/2014/main" id="{1D156EDC-8AE5-0046-AB78-48D4A3D19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192" y="645191"/>
            <a:ext cx="2831677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1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667" y="1190682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Aşı uygulamak için hangi doz aşı uygulanacaksa </a:t>
            </a:r>
            <a:r>
              <a:rPr lang="tr-TR" sz="2400" b="1" dirty="0"/>
              <a:t>Aşı Takvimi</a:t>
            </a:r>
            <a:r>
              <a:rPr lang="tr-TR" sz="2400" dirty="0"/>
              <a:t>ndeki ilgili doz satırına tıklanır. </a:t>
            </a:r>
          </a:p>
          <a:p>
            <a:pPr marL="0" indent="0">
              <a:buNone/>
            </a:pPr>
            <a:r>
              <a:rPr lang="tr-TR" sz="2400" dirty="0"/>
              <a:t>Daha önce bahsedilen durumlardan </a:t>
            </a:r>
            <a:r>
              <a:rPr lang="tr-TR" sz="2400" b="1" dirty="0">
                <a:solidFill>
                  <a:srgbClr val="FF0000"/>
                </a:solidFill>
              </a:rPr>
              <a:t>kırmızı</a:t>
            </a:r>
            <a:r>
              <a:rPr lang="tr-TR" sz="2400" dirty="0"/>
              <a:t> ile renklendirilmiş satırlar için sistem aşı uygulama işlemine izin verir.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B7C6C9-DBB7-C440-8778-531A87C5C172}"/>
              </a:ext>
            </a:extLst>
          </p:cNvPr>
          <p:cNvGrpSpPr/>
          <p:nvPr/>
        </p:nvGrpSpPr>
        <p:grpSpPr>
          <a:xfrm>
            <a:off x="1611611" y="707136"/>
            <a:ext cx="2595155" cy="5418932"/>
            <a:chOff x="1611611" y="707136"/>
            <a:chExt cx="2595155" cy="5418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EBF878-D26A-8F47-8274-05E60C740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7489"/>
            <a:stretch/>
          </p:blipFill>
          <p:spPr>
            <a:xfrm>
              <a:off x="1611611" y="707136"/>
              <a:ext cx="2595155" cy="52410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61B32E-4CF3-E446-B761-25FEFDC1D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9776" b="1727"/>
            <a:stretch/>
          </p:blipFill>
          <p:spPr>
            <a:xfrm>
              <a:off x="1611611" y="5586364"/>
              <a:ext cx="2595155" cy="53970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B8A2EE-00D1-DB49-9D1C-A685723AA620}"/>
                </a:ext>
              </a:extLst>
            </p:cNvPr>
            <p:cNvSpPr/>
            <p:nvPr/>
          </p:nvSpPr>
          <p:spPr>
            <a:xfrm>
              <a:off x="2377440" y="1962912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2C82C9-DC00-6541-A593-60F113CBDC9E}"/>
                </a:ext>
              </a:extLst>
            </p:cNvPr>
            <p:cNvSpPr/>
            <p:nvPr/>
          </p:nvSpPr>
          <p:spPr>
            <a:xfrm>
              <a:off x="2758440" y="2288286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4D87B5-75F0-DE4E-9873-CCAEA7A6827E}"/>
                </a:ext>
              </a:extLst>
            </p:cNvPr>
            <p:cNvSpPr/>
            <p:nvPr/>
          </p:nvSpPr>
          <p:spPr>
            <a:xfrm>
              <a:off x="2682240" y="2662936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CDD9BD-3DBD-B245-ABF4-5503B81C78B8}"/>
                </a:ext>
              </a:extLst>
            </p:cNvPr>
            <p:cNvSpPr/>
            <p:nvPr/>
          </p:nvSpPr>
          <p:spPr>
            <a:xfrm>
              <a:off x="2330450" y="2478786"/>
              <a:ext cx="145973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781E34-1BA8-DE46-9F99-4EC7C6185C20}"/>
                </a:ext>
              </a:extLst>
            </p:cNvPr>
            <p:cNvSpPr/>
            <p:nvPr/>
          </p:nvSpPr>
          <p:spPr>
            <a:xfrm>
              <a:off x="2264170" y="5023248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DCA408D9-8A81-DC44-AFDB-F1B770A0A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07" y="601317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3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Açılan ekranda uygulanacak aşının üzerinde yer alan karekod ekrandaki çerçeve içerisine tutularak okutulması sağlanır.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835"/>
          <a:stretch/>
        </p:blipFill>
        <p:spPr>
          <a:xfrm>
            <a:off x="1520233" y="770420"/>
            <a:ext cx="2616755" cy="5666105"/>
          </a:xfrm>
          <a:prstGeom prst="rect">
            <a:avLst/>
          </a:prstGeom>
        </p:spPr>
      </p:pic>
      <p:pic>
        <p:nvPicPr>
          <p:cNvPr id="4" name="Resim 13">
            <a:extLst>
              <a:ext uri="{FF2B5EF4-FFF2-40B4-BE49-F238E27FC236}">
                <a16:creationId xmlns:a16="http://schemas.microsoft.com/office/drawing/2014/main" id="{4A90227F-1ED5-3A40-9267-A1336597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612" y="660137"/>
            <a:ext cx="2765715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6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361" y="764419"/>
            <a:ext cx="5739475" cy="57102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400" dirty="0"/>
              <a:t>Karekodun oktulmasının ardından aşı bilgilerinin girileceği yeni bir ekran açılır. </a:t>
            </a:r>
          </a:p>
          <a:p>
            <a:pPr marL="0" indent="0">
              <a:buNone/>
            </a:pPr>
            <a:r>
              <a:rPr lang="tr-TR" sz="2400" dirty="0"/>
              <a:t>Ekranda aşı uygulanacak kişini </a:t>
            </a:r>
            <a:r>
              <a:rPr lang="tr-TR" sz="2400" b="1" dirty="0"/>
              <a:t>Adı Soyadı, T.C.Kimlik Numarası, Cinsiyeti, Yaşı </a:t>
            </a:r>
            <a:r>
              <a:rPr lang="tr-TR" sz="2400" dirty="0"/>
              <a:t>ve varsa </a:t>
            </a:r>
            <a:r>
              <a:rPr lang="tr-TR" sz="2400" b="1" dirty="0"/>
              <a:t>Alerjisi Bulunuyor </a:t>
            </a:r>
            <a:r>
              <a:rPr lang="tr-TR" sz="2400" dirty="0"/>
              <a:t>uyarısı yer alır. </a:t>
            </a:r>
          </a:p>
          <a:p>
            <a:pPr marL="0" indent="0">
              <a:buNone/>
            </a:pPr>
            <a:r>
              <a:rPr lang="tr-TR" sz="2400" dirty="0"/>
              <a:t>Okutulan karekoda ait </a:t>
            </a:r>
            <a:r>
              <a:rPr lang="tr-TR" sz="2400" b="1" dirty="0"/>
              <a:t>Karekod</a:t>
            </a:r>
            <a:r>
              <a:rPr lang="tr-TR" sz="2400" dirty="0"/>
              <a:t> bilgisi, </a:t>
            </a:r>
            <a:r>
              <a:rPr lang="tr-TR" sz="2400" b="1" dirty="0"/>
              <a:t>Aşı, Son Kullanma Tarihi </a:t>
            </a:r>
            <a:r>
              <a:rPr lang="tr-TR" sz="2400" dirty="0"/>
              <a:t>ve</a:t>
            </a:r>
            <a:r>
              <a:rPr lang="tr-TR" sz="2400" b="1" dirty="0"/>
              <a:t> Lot No </a:t>
            </a:r>
            <a:r>
              <a:rPr lang="tr-TR" sz="2400" dirty="0"/>
              <a:t>bilgileri sistem tarafından doldurulur. </a:t>
            </a:r>
          </a:p>
          <a:p>
            <a:pPr marL="0" indent="0">
              <a:buNone/>
            </a:pPr>
            <a:r>
              <a:rPr lang="tr-TR" sz="2400" b="1" dirty="0"/>
              <a:t>Uygulandığı Lokasyon </a:t>
            </a:r>
            <a:r>
              <a:rPr lang="tr-TR" sz="2400" dirty="0"/>
              <a:t>(asm, tsm/ilçe sm, hastane gibi), </a:t>
            </a:r>
            <a:r>
              <a:rPr lang="tr-TR" sz="2400" b="1" dirty="0"/>
              <a:t>Uygulandığı Yer </a:t>
            </a:r>
            <a:r>
              <a:rPr lang="tr-TR" sz="2400" dirty="0"/>
              <a:t>(varsayılan sol deltoid bölge, sağ deltoid bölge, ağız gibi), </a:t>
            </a:r>
            <a:r>
              <a:rPr lang="tr-TR" sz="2400" b="1" dirty="0"/>
              <a:t>Uygulama Şekli </a:t>
            </a:r>
            <a:r>
              <a:rPr lang="tr-TR" sz="2400" dirty="0"/>
              <a:t>(intra musküler (ım),intradermal (ıd),oral gibi), </a:t>
            </a:r>
            <a:r>
              <a:rPr lang="tr-TR" sz="2400" b="1" dirty="0"/>
              <a:t>Uygulama Tarihi ve Saati</a:t>
            </a:r>
            <a:r>
              <a:rPr lang="tr-TR" sz="2400" dirty="0"/>
              <a:t> bilgilerinin doldurulması zorunludur. </a:t>
            </a:r>
          </a:p>
          <a:p>
            <a:pPr marL="0" indent="0">
              <a:buNone/>
            </a:pPr>
            <a:r>
              <a:rPr lang="tr-TR" sz="2400" dirty="0"/>
              <a:t>Tüm bilgilerin eksiksiz girişi sağlanarak </a:t>
            </a:r>
            <a:r>
              <a:rPr lang="tr-TR" sz="2400" b="1" dirty="0"/>
              <a:t>Kaydet</a:t>
            </a:r>
            <a:r>
              <a:rPr lang="tr-TR" sz="2400" dirty="0"/>
              <a:t> butonuna tıklanır.</a:t>
            </a:r>
          </a:p>
          <a:p>
            <a:pPr marL="0" indent="0">
              <a:buNone/>
            </a:pPr>
            <a:r>
              <a:rPr lang="tr-TR" sz="2400" dirty="0"/>
              <a:t>Girilen bilgiler anlık olarak </a:t>
            </a:r>
            <a:r>
              <a:rPr lang="tr-TR" sz="2400" b="1" dirty="0"/>
              <a:t>Aşı Takip Sitemi</a:t>
            </a:r>
            <a:r>
              <a:rPr lang="tr-TR" sz="2400" dirty="0"/>
              <a:t>’ne iletilir. Eğer aşı kaydının yapılmasında herhangi bir engel yok ise kayıt işlemi başarılı bir şekilde gerçekleştirilir. </a:t>
            </a:r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Fiziksel olarak aşı uygulaması kayıt işleminden sonra gerçekleştirilmelidir. </a:t>
            </a:r>
            <a:endParaRPr lang="tr-TR" sz="19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F8EAB8-1262-EF4B-8D1C-992F549EAD69}"/>
              </a:ext>
            </a:extLst>
          </p:cNvPr>
          <p:cNvGrpSpPr/>
          <p:nvPr/>
        </p:nvGrpSpPr>
        <p:grpSpPr>
          <a:xfrm>
            <a:off x="1594339" y="694082"/>
            <a:ext cx="2612037" cy="5294519"/>
            <a:chOff x="1594339" y="694082"/>
            <a:chExt cx="2612037" cy="529451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13426"/>
            <a:stretch/>
          </p:blipFill>
          <p:spPr>
            <a:xfrm>
              <a:off x="1594339" y="694082"/>
              <a:ext cx="2602524" cy="52377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126D7C-0936-594F-A078-B2CA041B0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0409" b="831"/>
            <a:stretch/>
          </p:blipFill>
          <p:spPr>
            <a:xfrm>
              <a:off x="1603852" y="5458642"/>
              <a:ext cx="2602524" cy="529959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5B3102-CFB2-DB46-AFE3-A5FF62C85E17}"/>
                </a:ext>
              </a:extLst>
            </p:cNvPr>
            <p:cNvSpPr/>
            <p:nvPr/>
          </p:nvSpPr>
          <p:spPr>
            <a:xfrm>
              <a:off x="2752578" y="1611220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7274CC-7303-7E4D-A7D5-113A012CBCB0}"/>
                </a:ext>
              </a:extLst>
            </p:cNvPr>
            <p:cNvSpPr/>
            <p:nvPr/>
          </p:nvSpPr>
          <p:spPr>
            <a:xfrm>
              <a:off x="3233224" y="1470543"/>
              <a:ext cx="822961" cy="839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C5512C-EDA2-7D43-9A94-38D8B2C7B13B}"/>
                </a:ext>
              </a:extLst>
            </p:cNvPr>
            <p:cNvSpPr/>
            <p:nvPr/>
          </p:nvSpPr>
          <p:spPr>
            <a:xfrm>
              <a:off x="2717409" y="2431835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8355EF-2063-F44B-93BB-C1C04D4E4BC6}"/>
                </a:ext>
              </a:extLst>
            </p:cNvPr>
            <p:cNvSpPr/>
            <p:nvPr/>
          </p:nvSpPr>
          <p:spPr>
            <a:xfrm>
              <a:off x="2131255" y="3217281"/>
              <a:ext cx="586154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 dirty="0"/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303C4055-F19D-854C-8880-16D0F0B39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034" y="584230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50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742" y="1455233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Aşı uygulaması başarılı bir şekilde kaydedilen kişinin </a:t>
            </a:r>
            <a:r>
              <a:rPr lang="tr-TR" sz="2400" b="1" dirty="0"/>
              <a:t>Aşı Takvimi</a:t>
            </a:r>
            <a:r>
              <a:rPr lang="tr-TR" sz="2400" dirty="0"/>
              <a:t>nde ilgili doz bilgisi </a:t>
            </a:r>
            <a:r>
              <a:rPr lang="tr-TR" sz="2400" b="1" dirty="0">
                <a:solidFill>
                  <a:srgbClr val="00B050"/>
                </a:solidFill>
              </a:rPr>
              <a:t>yeşil</a:t>
            </a:r>
            <a:r>
              <a:rPr lang="tr-TR" sz="2400" dirty="0"/>
              <a:t> ile gösterilir.</a:t>
            </a:r>
          </a:p>
          <a:p>
            <a:pPr marL="0" indent="0">
              <a:buNone/>
            </a:pPr>
            <a:r>
              <a:rPr lang="tr-TR" sz="2400" dirty="0"/>
              <a:t>Aynı doz satırına tekrar tıklandığında bu sefer uygulanan aşı bilgilerinin görüntülendiği pencere açılır.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3996DD-F1AB-4A4C-A2BE-6FDBE7898392}"/>
              </a:ext>
            </a:extLst>
          </p:cNvPr>
          <p:cNvGrpSpPr/>
          <p:nvPr/>
        </p:nvGrpSpPr>
        <p:grpSpPr>
          <a:xfrm>
            <a:off x="1772805" y="899512"/>
            <a:ext cx="2374900" cy="5395780"/>
            <a:chOff x="1772805" y="899512"/>
            <a:chExt cx="2374900" cy="53957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979139-C555-294A-8762-5738DA8ED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93"/>
            <a:stretch/>
          </p:blipFill>
          <p:spPr>
            <a:xfrm>
              <a:off x="1772805" y="899512"/>
              <a:ext cx="2374900" cy="53957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98650A-C428-DD48-97CF-C99E26C89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707"/>
            <a:stretch/>
          </p:blipFill>
          <p:spPr>
            <a:xfrm>
              <a:off x="1772805" y="5099261"/>
              <a:ext cx="2374900" cy="82722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F61DE4-BB2F-6248-9B46-86598362CD84}"/>
                </a:ext>
              </a:extLst>
            </p:cNvPr>
            <p:cNvSpPr/>
            <p:nvPr/>
          </p:nvSpPr>
          <p:spPr>
            <a:xfrm>
              <a:off x="2473361" y="2122833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7321F1-7BA0-3A4F-9EA5-8091F2C41721}"/>
                </a:ext>
              </a:extLst>
            </p:cNvPr>
            <p:cNvSpPr/>
            <p:nvPr/>
          </p:nvSpPr>
          <p:spPr>
            <a:xfrm>
              <a:off x="2854361" y="2448207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8314D2D-46E9-F74F-B0E8-1C4D6A82A34C}"/>
                </a:ext>
              </a:extLst>
            </p:cNvPr>
            <p:cNvSpPr/>
            <p:nvPr/>
          </p:nvSpPr>
          <p:spPr>
            <a:xfrm>
              <a:off x="2778161" y="2822857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3D390A-F45A-2345-8B99-BEB32F958B3B}"/>
                </a:ext>
              </a:extLst>
            </p:cNvPr>
            <p:cNvSpPr/>
            <p:nvPr/>
          </p:nvSpPr>
          <p:spPr>
            <a:xfrm>
              <a:off x="2426371" y="2638707"/>
              <a:ext cx="145973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581E5A4C-81A0-274B-88BC-0D2222276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82" y="805728"/>
            <a:ext cx="2576946" cy="53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9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Açılan pencerede uygulanan aşının doz bilgisi ve adı ile birlikte </a:t>
            </a:r>
            <a:r>
              <a:rPr lang="tr-TR" sz="2400" b="1" dirty="0"/>
              <a:t>Karekod, Aşıdan Sorumu Hekim, Aşıyı Uygulayan Kurum, Aşıyı Uygulayan TCKN, Aşıyı Uygulayan Ad Soyad, Lot No, Uygulama Tarihi, Uygulandığı Lokasyon </a:t>
            </a:r>
            <a:r>
              <a:rPr lang="tr-TR" sz="2400" dirty="0"/>
              <a:t>bilgileri yer alır. </a:t>
            </a:r>
          </a:p>
          <a:p>
            <a:pPr marL="0" indent="0">
              <a:buNone/>
            </a:pPr>
            <a:r>
              <a:rPr lang="tr-TR" sz="2400" b="1" dirty="0"/>
              <a:t>Tamam</a:t>
            </a:r>
            <a:r>
              <a:rPr lang="tr-TR" sz="2400" dirty="0"/>
              <a:t> butonuna tıklanarak kişi bilgilerinin yer aldığı detay ekrana dönülür.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662"/>
          <a:stretch/>
        </p:blipFill>
        <p:spPr>
          <a:xfrm>
            <a:off x="1618074" y="801982"/>
            <a:ext cx="2610088" cy="5373189"/>
          </a:xfrm>
          <a:prstGeom prst="rect">
            <a:avLst/>
          </a:prstGeom>
        </p:spPr>
      </p:pic>
      <p:pic>
        <p:nvPicPr>
          <p:cNvPr id="5" name="Resim 13">
            <a:extLst>
              <a:ext uri="{FF2B5EF4-FFF2-40B4-BE49-F238E27FC236}">
                <a16:creationId xmlns:a16="http://schemas.microsoft.com/office/drawing/2014/main" id="{4A90227F-1ED5-3A40-9267-A1336597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038" y="620154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6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Aşı uygulama işlemi için </a:t>
            </a:r>
            <a:r>
              <a:rPr lang="tr-TR" sz="2400" b="1" dirty="0"/>
              <a:t>Ana Sayfada</a:t>
            </a:r>
            <a:r>
              <a:rPr lang="tr-TR" sz="2400" dirty="0"/>
              <a:t>ki</a:t>
            </a:r>
            <a:r>
              <a:rPr lang="tr-TR" sz="2400" b="1" dirty="0"/>
              <a:t> Aşı Uygula </a:t>
            </a:r>
            <a:r>
              <a:rPr lang="tr-TR" sz="2400" dirty="0"/>
              <a:t>menüsüne tıklanır. 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5" name="Picture 4" descr="A picture containing text, toiletry&#10;&#10;Description automatically generated">
            <a:extLst>
              <a:ext uri="{FF2B5EF4-FFF2-40B4-BE49-F238E27FC236}">
                <a16:creationId xmlns:a16="http://schemas.microsoft.com/office/drawing/2014/main" id="{26BB7CF9-CE8C-CB43-8678-EF865AA80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16" y="694944"/>
            <a:ext cx="2667004" cy="5557100"/>
          </a:xfrm>
          <a:prstGeom prst="rect">
            <a:avLst/>
          </a:prstGeom>
        </p:spPr>
      </p:pic>
      <p:pic>
        <p:nvPicPr>
          <p:cNvPr id="6" name="Resim 13">
            <a:extLst>
              <a:ext uri="{FF2B5EF4-FFF2-40B4-BE49-F238E27FC236}">
                <a16:creationId xmlns:a16="http://schemas.microsoft.com/office/drawing/2014/main" id="{0F48B187-E251-0C44-8CCC-C3704389C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56" y="605956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69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Kişiye 2.Doz randevusu 1.Doz uygulandıktan hemen sonra verilebilir. </a:t>
            </a:r>
          </a:p>
          <a:p>
            <a:pPr marL="0" indent="0">
              <a:buNone/>
            </a:pPr>
            <a:r>
              <a:rPr lang="tr-TR" sz="2400" dirty="0"/>
              <a:t>Randevu vermek için </a:t>
            </a:r>
            <a:r>
              <a:rPr lang="tr-TR" sz="2400" b="1" dirty="0"/>
              <a:t>Randevu Oluştur </a:t>
            </a:r>
            <a:r>
              <a:rPr lang="tr-TR" sz="2400" dirty="0"/>
              <a:t>butonuna tıklanır. </a:t>
            </a:r>
          </a:p>
          <a:p>
            <a:pPr marL="0" indent="0">
              <a:buNone/>
            </a:pPr>
            <a:r>
              <a:rPr lang="tr-TR" sz="2400" b="1" dirty="0"/>
              <a:t>Randevu Oluştur </a:t>
            </a:r>
            <a:r>
              <a:rPr lang="tr-TR" sz="2400" dirty="0"/>
              <a:t>butonu eğer kişinin randevusu varsa ya da tüm doz aşıları yapılmışsa pasif olarak görüntülenir.</a:t>
            </a:r>
          </a:p>
          <a:p>
            <a:pPr marL="0" indent="0">
              <a:buNone/>
            </a:pPr>
            <a:r>
              <a:rPr lang="tr-TR" sz="2400" dirty="0"/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8120D6-3B94-1140-AE6C-E5165183BB4D}"/>
              </a:ext>
            </a:extLst>
          </p:cNvPr>
          <p:cNvGrpSpPr/>
          <p:nvPr/>
        </p:nvGrpSpPr>
        <p:grpSpPr>
          <a:xfrm>
            <a:off x="1772805" y="899512"/>
            <a:ext cx="2374900" cy="5395780"/>
            <a:chOff x="1772805" y="899512"/>
            <a:chExt cx="2374900" cy="53957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1A7F46-321C-3D41-AD1C-A34C5CD0A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93"/>
            <a:stretch/>
          </p:blipFill>
          <p:spPr>
            <a:xfrm>
              <a:off x="1772805" y="899512"/>
              <a:ext cx="2374900" cy="53957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15DF26-6F97-3F48-AA3E-DEB417A03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707"/>
            <a:stretch/>
          </p:blipFill>
          <p:spPr>
            <a:xfrm>
              <a:off x="1772805" y="5099261"/>
              <a:ext cx="2374900" cy="82722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430BB7-2C44-E34F-B5DD-1F9D869E1187}"/>
                </a:ext>
              </a:extLst>
            </p:cNvPr>
            <p:cNvSpPr/>
            <p:nvPr/>
          </p:nvSpPr>
          <p:spPr>
            <a:xfrm>
              <a:off x="2473361" y="2122833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2A05E-C418-5340-A640-E3B1FC5C4B14}"/>
                </a:ext>
              </a:extLst>
            </p:cNvPr>
            <p:cNvSpPr/>
            <p:nvPr/>
          </p:nvSpPr>
          <p:spPr>
            <a:xfrm>
              <a:off x="2854361" y="2448207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E2DD4B-4200-3446-AF7C-06944C971DAA}"/>
                </a:ext>
              </a:extLst>
            </p:cNvPr>
            <p:cNvSpPr/>
            <p:nvPr/>
          </p:nvSpPr>
          <p:spPr>
            <a:xfrm>
              <a:off x="2778161" y="2822857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C85EBC-0E81-A247-B426-A6ED06E08C0C}"/>
                </a:ext>
              </a:extLst>
            </p:cNvPr>
            <p:cNvSpPr/>
            <p:nvPr/>
          </p:nvSpPr>
          <p:spPr>
            <a:xfrm>
              <a:off x="2426371" y="2638707"/>
              <a:ext cx="145973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4A9DFBC4-4D85-8647-A8C7-667E48F73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782" y="805728"/>
            <a:ext cx="2576946" cy="53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30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Açılan ekranda randevu oluşturulacak kişi </a:t>
            </a:r>
            <a:r>
              <a:rPr lang="tr-TR" sz="2400" b="1" dirty="0"/>
              <a:t>Ad Soyad, TCKN, Telefon, Kurum Bilgisi, Hekim Ad Soyad </a:t>
            </a:r>
            <a:r>
              <a:rPr lang="tr-TR" sz="2400" dirty="0"/>
              <a:t>bilgileri yer alır.</a:t>
            </a:r>
          </a:p>
          <a:p>
            <a:pPr marL="0" indent="0">
              <a:buNone/>
            </a:pPr>
            <a:r>
              <a:rPr lang="tr-TR" sz="2400" dirty="0"/>
              <a:t>Randevu oluşturulmak istenen tarih </a:t>
            </a:r>
            <a:r>
              <a:rPr lang="tr-TR" sz="2400" b="1" dirty="0"/>
              <a:t>Seç</a:t>
            </a:r>
            <a:r>
              <a:rPr lang="tr-TR" sz="2400" dirty="0"/>
              <a:t> butonuna tıklanarak girilir ardından </a:t>
            </a:r>
            <a:r>
              <a:rPr lang="tr-TR" sz="2400" b="1" dirty="0"/>
              <a:t>Randevu Oluştur </a:t>
            </a:r>
            <a:r>
              <a:rPr lang="tr-TR" sz="2400" dirty="0"/>
              <a:t>butonuna tıklanır.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06CA30-670E-354B-835A-8E15F93F5CD7}"/>
              </a:ext>
            </a:extLst>
          </p:cNvPr>
          <p:cNvGrpSpPr/>
          <p:nvPr/>
        </p:nvGrpSpPr>
        <p:grpSpPr>
          <a:xfrm>
            <a:off x="1678213" y="793976"/>
            <a:ext cx="2588987" cy="5270048"/>
            <a:chOff x="1678213" y="793976"/>
            <a:chExt cx="2588987" cy="5270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19139"/>
            <a:stretch/>
          </p:blipFill>
          <p:spPr>
            <a:xfrm>
              <a:off x="1688123" y="793976"/>
              <a:ext cx="2579077" cy="487999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4A3F781-B499-A744-91F2-A6347460D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9406" b="1658"/>
            <a:stretch/>
          </p:blipFill>
          <p:spPr>
            <a:xfrm>
              <a:off x="1678213" y="5524763"/>
              <a:ext cx="2579077" cy="53926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7D6A5D-6A70-5A4C-917A-2E6B73415D1D}"/>
                </a:ext>
              </a:extLst>
            </p:cNvPr>
            <p:cNvSpPr/>
            <p:nvPr/>
          </p:nvSpPr>
          <p:spPr>
            <a:xfrm>
              <a:off x="3603507" y="1553154"/>
              <a:ext cx="523016" cy="11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47DD5-6084-0643-AE6F-C48B4B4C29EA}"/>
                </a:ext>
              </a:extLst>
            </p:cNvPr>
            <p:cNvSpPr/>
            <p:nvPr/>
          </p:nvSpPr>
          <p:spPr>
            <a:xfrm>
              <a:off x="2960551" y="1706643"/>
              <a:ext cx="523016" cy="11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586409-0CB5-3849-A807-284765D17463}"/>
                </a:ext>
              </a:extLst>
            </p:cNvPr>
            <p:cNvSpPr/>
            <p:nvPr/>
          </p:nvSpPr>
          <p:spPr>
            <a:xfrm>
              <a:off x="3251815" y="2113008"/>
              <a:ext cx="523016" cy="11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BBDFE8-BBB4-DE46-84E6-3BCDD584E39E}"/>
                </a:ext>
              </a:extLst>
            </p:cNvPr>
            <p:cNvSpPr/>
            <p:nvPr/>
          </p:nvSpPr>
          <p:spPr>
            <a:xfrm>
              <a:off x="2925382" y="1847320"/>
              <a:ext cx="523016" cy="11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21" name="Resim 13">
            <a:extLst>
              <a:ext uri="{FF2B5EF4-FFF2-40B4-BE49-F238E27FC236}">
                <a16:creationId xmlns:a16="http://schemas.microsoft.com/office/drawing/2014/main" id="{B8BA56AD-E6C6-5543-93D0-A35E96976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672" y="700707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9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Eğer seçilen tarih 2.Doz aşı uygulanacak minimum tarihten daha yakın bir tarih ise uyarı mesajı verilerek randevu oluşturulması engellenir. </a:t>
            </a:r>
          </a:p>
          <a:p>
            <a:pPr marL="0" indent="0">
              <a:buNone/>
            </a:pPr>
            <a:r>
              <a:rPr lang="tr-TR" sz="2400" b="1" dirty="0"/>
              <a:t>Tamam</a:t>
            </a:r>
            <a:r>
              <a:rPr lang="tr-TR" sz="2400" dirty="0"/>
              <a:t> butonuna tıklanarak randevu tarihinin girildiği ekrana dönülür.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F1CB56-0AAE-CB4C-B1D7-60754FCC4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3"/>
          <a:stretch/>
        </p:blipFill>
        <p:spPr>
          <a:xfrm>
            <a:off x="1488831" y="758821"/>
            <a:ext cx="2590800" cy="5422420"/>
          </a:xfrm>
          <a:prstGeom prst="rect">
            <a:avLst/>
          </a:prstGeom>
        </p:spPr>
      </p:pic>
      <p:pic>
        <p:nvPicPr>
          <p:cNvPr id="8" name="Resim 13">
            <a:extLst>
              <a:ext uri="{FF2B5EF4-FFF2-40B4-BE49-F238E27FC236}">
                <a16:creationId xmlns:a16="http://schemas.microsoft.com/office/drawing/2014/main" id="{7FDB39B0-7D99-7C46-926A-6A60F97FF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31" y="676759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3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Eğer randevu verilecek yer hastane ise tarih seçiminden sonra seçilen tarihe uygun aşı uygulanabilecek lokasyon (aşı odaları) bilgisinin seçileceği bir alan daha görüntülenir. </a:t>
            </a:r>
          </a:p>
          <a:p>
            <a:pPr marL="0" indent="0">
              <a:buNone/>
            </a:pPr>
            <a:r>
              <a:rPr lang="tr-TR" sz="2400" dirty="0"/>
              <a:t>Aşı uygulanacak lokasyon bilgisi listeden seçilir.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E5EB8D4-D0C7-F14C-97E8-D461EE2FE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36"/>
          <a:stretch/>
        </p:blipFill>
        <p:spPr>
          <a:xfrm>
            <a:off x="1501113" y="784809"/>
            <a:ext cx="2568609" cy="3904422"/>
          </a:xfrm>
          <a:prstGeom prst="rect">
            <a:avLst/>
          </a:prstGeom>
        </p:spPr>
      </p:pic>
      <p:pic>
        <p:nvPicPr>
          <p:cNvPr id="25" name="Resim 13">
            <a:extLst>
              <a:ext uri="{FF2B5EF4-FFF2-40B4-BE49-F238E27FC236}">
                <a16:creationId xmlns:a16="http://schemas.microsoft.com/office/drawing/2014/main" id="{5D551CE5-6FBC-BE46-8945-FFF91A61C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31" y="676759"/>
            <a:ext cx="2804161" cy="57026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ED6E7-18ED-3A43-BBCD-EAABF72E2D9E}"/>
              </a:ext>
            </a:extLst>
          </p:cNvPr>
          <p:cNvGrpSpPr/>
          <p:nvPr/>
        </p:nvGrpSpPr>
        <p:grpSpPr>
          <a:xfrm>
            <a:off x="1502368" y="1553154"/>
            <a:ext cx="2579077" cy="4510870"/>
            <a:chOff x="1678213" y="1553154"/>
            <a:chExt cx="2579077" cy="451087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DF2E359-A33C-0442-9535-36F0EB03D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9406" b="1658"/>
            <a:stretch/>
          </p:blipFill>
          <p:spPr>
            <a:xfrm>
              <a:off x="1678213" y="5524763"/>
              <a:ext cx="2579077" cy="539261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9846205-897A-7A41-89BC-0EC4B837093B}"/>
                </a:ext>
              </a:extLst>
            </p:cNvPr>
            <p:cNvSpPr/>
            <p:nvPr/>
          </p:nvSpPr>
          <p:spPr>
            <a:xfrm>
              <a:off x="3603507" y="1553154"/>
              <a:ext cx="523016" cy="11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925F7BD-FCB3-2B4D-B117-6D590D6FDAE7}"/>
                </a:ext>
              </a:extLst>
            </p:cNvPr>
            <p:cNvSpPr/>
            <p:nvPr/>
          </p:nvSpPr>
          <p:spPr>
            <a:xfrm>
              <a:off x="2960551" y="1706643"/>
              <a:ext cx="523016" cy="11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5A0DEE1-F664-BC4C-8F39-8BC4786BCD5B}"/>
                </a:ext>
              </a:extLst>
            </p:cNvPr>
            <p:cNvSpPr/>
            <p:nvPr/>
          </p:nvSpPr>
          <p:spPr>
            <a:xfrm>
              <a:off x="3251815" y="2113008"/>
              <a:ext cx="523016" cy="11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45DF93-8904-6346-B40B-4ACC17A618E5}"/>
                </a:ext>
              </a:extLst>
            </p:cNvPr>
            <p:cNvSpPr/>
            <p:nvPr/>
          </p:nvSpPr>
          <p:spPr>
            <a:xfrm>
              <a:off x="2925382" y="1847320"/>
              <a:ext cx="523016" cy="1143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</p:spTree>
    <p:extLst>
      <p:ext uri="{BB962C8B-B14F-4D97-AF65-F5344CB8AC3E}">
        <p14:creationId xmlns:p14="http://schemas.microsoft.com/office/powerpoint/2010/main" val="3046666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Seçilen tarih ve eğer varsa lokasyon bilgisine ait </a:t>
            </a:r>
            <a:r>
              <a:rPr lang="tr-TR" sz="2400" b="1" dirty="0"/>
              <a:t>Slot Takvimi</a:t>
            </a:r>
            <a:r>
              <a:rPr lang="tr-TR" sz="2400" dirty="0"/>
              <a:t> listelenir. </a:t>
            </a:r>
          </a:p>
          <a:p>
            <a:pPr marL="0" indent="0">
              <a:buNone/>
            </a:pPr>
            <a:r>
              <a:rPr lang="tr-TR" sz="2400" dirty="0"/>
              <a:t>Uygun olmayan saatler pasif olarak görüntülenir. </a:t>
            </a:r>
          </a:p>
          <a:p>
            <a:pPr marL="0" indent="0">
              <a:buNone/>
            </a:pPr>
            <a:r>
              <a:rPr lang="tr-TR" sz="2400" dirty="0"/>
              <a:t>Randevu verilecek saat seçilerek </a:t>
            </a:r>
            <a:r>
              <a:rPr lang="tr-TR" sz="2400" b="1" dirty="0"/>
              <a:t>Randevu Oluştur</a:t>
            </a:r>
            <a:r>
              <a:rPr lang="tr-TR" sz="2400" dirty="0"/>
              <a:t> butonuna tıklanır.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00C9330-8D27-DA49-8C9B-BE1B8DAE1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8"/>
          <a:stretch/>
        </p:blipFill>
        <p:spPr>
          <a:xfrm>
            <a:off x="1655284" y="747935"/>
            <a:ext cx="2600193" cy="5106811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A99309-D326-614F-9732-43E7189008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31" b="4442"/>
          <a:stretch/>
        </p:blipFill>
        <p:spPr>
          <a:xfrm>
            <a:off x="1655284" y="5526500"/>
            <a:ext cx="2600193" cy="656492"/>
          </a:xfrm>
          <a:prstGeom prst="rect">
            <a:avLst/>
          </a:prstGeom>
        </p:spPr>
      </p:pic>
      <p:pic>
        <p:nvPicPr>
          <p:cNvPr id="8" name="Resim 13">
            <a:extLst>
              <a:ext uri="{FF2B5EF4-FFF2-40B4-BE49-F238E27FC236}">
                <a16:creationId xmlns:a16="http://schemas.microsoft.com/office/drawing/2014/main" id="{EADDCAE8-4836-AA44-A478-776EDE967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565" y="665873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5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Randevu kayıt bilgileri anlık olarak MHRS’ne iletilir. Eğer girilen randevu bilgileri uysunsa randevunun verildiği, kurum, tarih ve saat bilgilerinin yer aldığı bir bilgi mesajı görüntülenir.</a:t>
            </a:r>
          </a:p>
          <a:p>
            <a:pPr marL="0" indent="0">
              <a:buNone/>
            </a:pPr>
            <a:r>
              <a:rPr lang="tr-TR" sz="2400" b="1" dirty="0"/>
              <a:t>Tamam</a:t>
            </a:r>
            <a:r>
              <a:rPr lang="tr-TR" sz="2400" dirty="0"/>
              <a:t> butona tıklandığında kişi bilgilerinin yer aldığı detay ekrana dönülür.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84" y="880637"/>
            <a:ext cx="2619091" cy="4870458"/>
          </a:xfrm>
          <a:prstGeom prst="rect">
            <a:avLst/>
          </a:prstGeom>
        </p:spPr>
      </p:pic>
      <p:pic>
        <p:nvPicPr>
          <p:cNvPr id="6" name="Resim 13">
            <a:extLst>
              <a:ext uri="{FF2B5EF4-FFF2-40B4-BE49-F238E27FC236}">
                <a16:creationId xmlns:a16="http://schemas.microsoft.com/office/drawing/2014/main" id="{4A90227F-1ED5-3A40-9267-A1336597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21" y="772553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19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Açılan ekranda oluşturulan randevu </a:t>
            </a:r>
            <a:r>
              <a:rPr lang="tr-TR" sz="2400" b="1" dirty="0"/>
              <a:t>Randevu Bilgisi </a:t>
            </a:r>
            <a:r>
              <a:rPr lang="tr-TR" sz="2400" dirty="0"/>
              <a:t>görüntülenir. </a:t>
            </a:r>
          </a:p>
          <a:p>
            <a:pPr marL="0" indent="0">
              <a:buNone/>
            </a:pPr>
            <a:r>
              <a:rPr lang="tr-TR" sz="2400" dirty="0"/>
              <a:t>Yeni bir kişiye aşı uygulamak için </a:t>
            </a:r>
            <a:r>
              <a:rPr lang="tr-TR" sz="2400" b="1" dirty="0"/>
              <a:t>Geri </a:t>
            </a:r>
            <a:r>
              <a:rPr lang="tr-TR" sz="2400" dirty="0"/>
              <a:t>ikonuna</a:t>
            </a:r>
            <a:r>
              <a:rPr lang="tr-TR" sz="2400" b="1" dirty="0"/>
              <a:t> </a:t>
            </a:r>
            <a:r>
              <a:rPr lang="tr-TR" sz="2400" dirty="0"/>
              <a:t>basılır. Aşı uygulanacak kişi daha önce bahsedilen şekilde aranarak aynı işlemler tekrarlanır.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D25A9E2-46FB-284C-88CC-B79B592F3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5"/>
          <a:stretch/>
        </p:blipFill>
        <p:spPr>
          <a:xfrm>
            <a:off x="1683392" y="961293"/>
            <a:ext cx="2621560" cy="5595085"/>
          </a:xfrm>
          <a:prstGeom prst="rect">
            <a:avLst/>
          </a:prstGeom>
        </p:spPr>
      </p:pic>
      <p:pic>
        <p:nvPicPr>
          <p:cNvPr id="15" name="Resim 13">
            <a:extLst>
              <a:ext uri="{FF2B5EF4-FFF2-40B4-BE49-F238E27FC236}">
                <a16:creationId xmlns:a16="http://schemas.microsoft.com/office/drawing/2014/main" id="{92C39FD8-18D4-3647-B49F-1DBD24BE7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017" y="853778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2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400" dirty="0"/>
              <a:t>Aşı uygulanacak kişi üç farklı şekilde aranabilir. </a:t>
            </a:r>
          </a:p>
          <a:p>
            <a:pPr lvl="1"/>
            <a:r>
              <a:rPr lang="tr-TR" sz="2000" b="1" dirty="0"/>
              <a:t>T.C. Kimlik Numarası </a:t>
            </a:r>
            <a:r>
              <a:rPr lang="tr-TR" sz="2000" dirty="0"/>
              <a:t>ile</a:t>
            </a:r>
            <a:r>
              <a:rPr lang="tr-TR" sz="2000" b="1" dirty="0"/>
              <a:t> </a:t>
            </a:r>
          </a:p>
          <a:p>
            <a:pPr lvl="1"/>
            <a:r>
              <a:rPr lang="tr-TR" sz="2000" b="1" dirty="0"/>
              <a:t>Randevu Barkodu </a:t>
            </a:r>
            <a:r>
              <a:rPr lang="tr-TR" sz="2000" dirty="0"/>
              <a:t>ile</a:t>
            </a:r>
          </a:p>
          <a:p>
            <a:pPr lvl="1"/>
            <a:r>
              <a:rPr lang="tr-TR" sz="2000" b="1" dirty="0"/>
              <a:t>Hasta Randevu Numarası</a:t>
            </a:r>
            <a:r>
              <a:rPr lang="tr-TR" sz="2000" dirty="0"/>
              <a:t> (HRN) ile</a:t>
            </a:r>
          </a:p>
          <a:p>
            <a:pPr marL="0" indent="0">
              <a:buNone/>
            </a:pPr>
            <a:r>
              <a:rPr lang="tr-TR" sz="2400" dirty="0"/>
              <a:t>T.C. Kimlik Numarası ile arama yapmak için </a:t>
            </a:r>
            <a:r>
              <a:rPr lang="tr-TR" sz="2400" b="1" dirty="0"/>
              <a:t>T.C. Kimlik Numarası </a:t>
            </a:r>
            <a:r>
              <a:rPr lang="tr-TR" sz="2400" dirty="0"/>
              <a:t>girilerek </a:t>
            </a:r>
            <a:r>
              <a:rPr lang="tr-TR" sz="2400" b="1" dirty="0"/>
              <a:t>Sorgula</a:t>
            </a:r>
            <a:r>
              <a:rPr lang="tr-TR" sz="2400" dirty="0"/>
              <a:t> butonuna tıklanır. </a:t>
            </a:r>
          </a:p>
          <a:p>
            <a:pPr marL="0" indent="0">
              <a:buNone/>
            </a:pPr>
            <a:r>
              <a:rPr lang="tr-TR" sz="2400" dirty="0"/>
              <a:t>Aşı randevusuna ait barkod ile arama yapmak için </a:t>
            </a:r>
            <a:r>
              <a:rPr lang="tr-TR" sz="2400" b="1" dirty="0"/>
              <a:t>Randevu Barkodunu Okut </a:t>
            </a:r>
            <a:r>
              <a:rPr lang="tr-TR" sz="2400" dirty="0"/>
              <a:t>butonuna tıklanır. </a:t>
            </a:r>
          </a:p>
          <a:p>
            <a:pPr marL="0" indent="0">
              <a:buNone/>
            </a:pPr>
            <a:r>
              <a:rPr lang="tr-TR" sz="2400" dirty="0"/>
              <a:t>Aşı randevusuna ait randevu numarası ile arama yapmak için </a:t>
            </a:r>
            <a:r>
              <a:rPr lang="tr-TR" sz="2400" b="1" dirty="0"/>
              <a:t>Hasta Randevu Numarası</a:t>
            </a:r>
            <a:r>
              <a:rPr lang="tr-TR" sz="2400" dirty="0"/>
              <a:t> (HRN) girilerek </a:t>
            </a:r>
            <a:r>
              <a:rPr lang="tr-TR" sz="2400" b="1" dirty="0"/>
              <a:t>Ara</a:t>
            </a:r>
            <a:r>
              <a:rPr lang="tr-TR" sz="2400" dirty="0"/>
              <a:t> butonuna tıklanır.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743712"/>
            <a:ext cx="2572511" cy="5481193"/>
          </a:xfrm>
          <a:prstGeom prst="rect">
            <a:avLst/>
          </a:prstGeom>
        </p:spPr>
      </p:pic>
      <p:pic>
        <p:nvPicPr>
          <p:cNvPr id="7" name="Resim 13">
            <a:extLst>
              <a:ext uri="{FF2B5EF4-FFF2-40B4-BE49-F238E27FC236}">
                <a16:creationId xmlns:a16="http://schemas.microsoft.com/office/drawing/2014/main" id="{4A90227F-1ED5-3A40-9267-A1336597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937" y="633094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8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79" y="1503408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/>
              <a:t>T.C. Kimlik Numarası </a:t>
            </a:r>
            <a:r>
              <a:rPr lang="tr-TR" sz="2400" dirty="0"/>
              <a:t>ile yapılan aramada eğer kişinin </a:t>
            </a:r>
            <a:r>
              <a:rPr lang="tr-TR" sz="2400" b="1" dirty="0"/>
              <a:t>e-Nabız</a:t>
            </a:r>
            <a:r>
              <a:rPr lang="tr-TR" sz="2400" dirty="0"/>
              <a:t> sisteminde aşı uygunluk kaydı yok ise sistem neden uygun olmadığına dair bir mesaj vererek bilgilendirme yapar. </a:t>
            </a:r>
          </a:p>
          <a:p>
            <a:pPr marL="0" indent="0">
              <a:buNone/>
            </a:pPr>
            <a:r>
              <a:rPr lang="tr-TR" sz="2400" dirty="0"/>
              <a:t>Bu gibi durumlarda aşı uygulama işlemine devam edilemez. </a:t>
            </a:r>
            <a:r>
              <a:rPr lang="tr-TR" sz="2400" b="1" dirty="0"/>
              <a:t>Tamam</a:t>
            </a:r>
            <a:r>
              <a:rPr lang="tr-TR" sz="2400" dirty="0"/>
              <a:t> butonuna tıklanarak tekrar arama ekranına dönülür.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89" y="896983"/>
            <a:ext cx="2671569" cy="4746053"/>
          </a:xfrm>
          <a:prstGeom prst="rect">
            <a:avLst/>
          </a:prstGeom>
        </p:spPr>
      </p:pic>
      <p:pic>
        <p:nvPicPr>
          <p:cNvPr id="6" name="Resim 13">
            <a:extLst>
              <a:ext uri="{FF2B5EF4-FFF2-40B4-BE49-F238E27FC236}">
                <a16:creationId xmlns:a16="http://schemas.microsoft.com/office/drawing/2014/main" id="{4A90227F-1ED5-3A40-9267-A1336597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92" y="636189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1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667" y="1190682"/>
            <a:ext cx="5336177" cy="4757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2400" b="1" dirty="0"/>
              <a:t>T.C. Kimlik Numarası </a:t>
            </a:r>
            <a:r>
              <a:rPr lang="tr-TR" sz="2400" dirty="0"/>
              <a:t>ile yapılan aramada eğer kişinin </a:t>
            </a:r>
            <a:r>
              <a:rPr lang="tr-TR" sz="2400" b="1" dirty="0"/>
              <a:t>e-Nabız</a:t>
            </a:r>
            <a:r>
              <a:rPr lang="tr-TR" sz="2400" dirty="0"/>
              <a:t> sisteminde aşı uygunluk kaydı var ise ya da okutulan aşı </a:t>
            </a:r>
            <a:r>
              <a:rPr lang="tr-TR" sz="2400" b="1" dirty="0"/>
              <a:t>Randevu Barkodu</a:t>
            </a:r>
            <a:r>
              <a:rPr lang="tr-TR" sz="2400" dirty="0"/>
              <a:t> geçerli ise ya da </a:t>
            </a:r>
            <a:r>
              <a:rPr lang="tr-TR" sz="2400" b="1" dirty="0"/>
              <a:t>Hasta Randevu Numarası </a:t>
            </a:r>
            <a:r>
              <a:rPr lang="tr-TR" sz="2400" dirty="0"/>
              <a:t>geçerli</a:t>
            </a:r>
            <a:r>
              <a:rPr lang="tr-TR" sz="2400" b="1" dirty="0"/>
              <a:t> </a:t>
            </a:r>
            <a:r>
              <a:rPr lang="tr-TR" sz="2400" dirty="0"/>
              <a:t>ise</a:t>
            </a:r>
            <a:r>
              <a:rPr lang="tr-TR" sz="2400" b="1" dirty="0"/>
              <a:t> </a:t>
            </a:r>
            <a:r>
              <a:rPr lang="tr-TR" sz="2400" dirty="0"/>
              <a:t>kişinin bilgilerinin yer aldığı detay ekran açılır.</a:t>
            </a:r>
          </a:p>
          <a:p>
            <a:pPr marL="0" indent="0">
              <a:buNone/>
            </a:pPr>
            <a:r>
              <a:rPr lang="tr-TR" sz="2400" dirty="0"/>
              <a:t> </a:t>
            </a:r>
          </a:p>
          <a:p>
            <a:pPr marL="0" indent="0">
              <a:buNone/>
            </a:pPr>
            <a:r>
              <a:rPr lang="tr-TR" sz="2400" dirty="0"/>
              <a:t>Ekranda kişinin </a:t>
            </a:r>
            <a:r>
              <a:rPr lang="tr-TR" sz="2400" b="1" dirty="0"/>
              <a:t>Adı Soyadı, Cinsiyeti, Yaşı, T.C. Kimlik Numarası, Adresi, Telefon Numarası</a:t>
            </a:r>
            <a:r>
              <a:rPr lang="tr-TR" sz="2400" dirty="0"/>
              <a:t> bilgileri yer alır.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Telefon numarası bilgisi güncellenebilir. </a:t>
            </a:r>
            <a:r>
              <a:rPr lang="tr-TR" sz="2400" b="1" dirty="0"/>
              <a:t>Telefon Numarasını </a:t>
            </a:r>
            <a:r>
              <a:rPr lang="tr-TR" sz="2400" dirty="0"/>
              <a:t>güncellemek için numaranın üstüne tıklanır</a:t>
            </a:r>
            <a:r>
              <a:rPr lang="tr-TR" sz="2400"/>
              <a:t>.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Kişinin Telefon numarası kayıtlı olmadığında Telefon Bilgisi Giriniz şeklinde belirtilir. Telefon ikonunun üzerine tıklayarak tanımlama gerekmektedir. Kişiye randevu oluşturmak için telefon bilgisinin kayıtlı olması zorunludur.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43907E-9C3F-1348-A87F-48355A6C3672}"/>
              </a:ext>
            </a:extLst>
          </p:cNvPr>
          <p:cNvGrpSpPr/>
          <p:nvPr/>
        </p:nvGrpSpPr>
        <p:grpSpPr>
          <a:xfrm>
            <a:off x="1611611" y="707136"/>
            <a:ext cx="2595155" cy="5418932"/>
            <a:chOff x="1611611" y="707136"/>
            <a:chExt cx="2595155" cy="541893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4350BF-9986-F748-A4FB-0C0E2A880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7489"/>
            <a:stretch/>
          </p:blipFill>
          <p:spPr>
            <a:xfrm>
              <a:off x="1611611" y="707136"/>
              <a:ext cx="2595155" cy="524108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B80400-F17E-A34B-A710-76C79F326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9776" b="1727"/>
            <a:stretch/>
          </p:blipFill>
          <p:spPr>
            <a:xfrm>
              <a:off x="1611611" y="5586364"/>
              <a:ext cx="2595155" cy="53970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55F6D4C-14FE-924E-BC9F-0E988F165565}"/>
                </a:ext>
              </a:extLst>
            </p:cNvPr>
            <p:cNvSpPr/>
            <p:nvPr/>
          </p:nvSpPr>
          <p:spPr>
            <a:xfrm>
              <a:off x="2377440" y="1962912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D324F3-7E94-7543-AA4F-BFD29B96B49E}"/>
                </a:ext>
              </a:extLst>
            </p:cNvPr>
            <p:cNvSpPr/>
            <p:nvPr/>
          </p:nvSpPr>
          <p:spPr>
            <a:xfrm>
              <a:off x="2758440" y="2288286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A132287-4CB7-CD42-A068-EADE76F4B4DE}"/>
                </a:ext>
              </a:extLst>
            </p:cNvPr>
            <p:cNvSpPr/>
            <p:nvPr/>
          </p:nvSpPr>
          <p:spPr>
            <a:xfrm>
              <a:off x="2682240" y="2662936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86064D-309F-4E4A-A39F-3C60DF12FA55}"/>
                </a:ext>
              </a:extLst>
            </p:cNvPr>
            <p:cNvSpPr/>
            <p:nvPr/>
          </p:nvSpPr>
          <p:spPr>
            <a:xfrm>
              <a:off x="2330450" y="2478786"/>
              <a:ext cx="145973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003C41-236A-9540-83E1-D68D87022453}"/>
                </a:ext>
              </a:extLst>
            </p:cNvPr>
            <p:cNvSpPr/>
            <p:nvPr/>
          </p:nvSpPr>
          <p:spPr>
            <a:xfrm>
              <a:off x="2264170" y="5023248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22" name="Resim 13">
            <a:extLst>
              <a:ext uri="{FF2B5EF4-FFF2-40B4-BE49-F238E27FC236}">
                <a16:creationId xmlns:a16="http://schemas.microsoft.com/office/drawing/2014/main" id="{FB4DB667-F7BF-C644-BAB5-419B5413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07" y="601317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4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667" y="1190682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Açılan pencerede telefon numarası alanı güncellenerek </a:t>
            </a:r>
            <a:r>
              <a:rPr lang="tr-TR" sz="2400" b="1" dirty="0"/>
              <a:t>Kaydet</a:t>
            </a:r>
            <a:r>
              <a:rPr lang="tr-TR" sz="2400" dirty="0"/>
              <a:t> butonuna tıklanır ve tekrar kişinin bilgilerinin yer aldığı detay ekrana dönülür.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 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B3AFAF-B47F-914D-BB70-05D28539DFCA}"/>
              </a:ext>
            </a:extLst>
          </p:cNvPr>
          <p:cNvGrpSpPr/>
          <p:nvPr/>
        </p:nvGrpSpPr>
        <p:grpSpPr>
          <a:xfrm>
            <a:off x="1671594" y="773590"/>
            <a:ext cx="2570891" cy="5111933"/>
            <a:chOff x="1671595" y="732400"/>
            <a:chExt cx="2549224" cy="51119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b="14695"/>
            <a:stretch/>
          </p:blipFill>
          <p:spPr>
            <a:xfrm>
              <a:off x="1671595" y="732400"/>
              <a:ext cx="2549224" cy="511193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1BB082-8FB8-B84D-AC86-C509651F92A0}"/>
                </a:ext>
              </a:extLst>
            </p:cNvPr>
            <p:cNvSpPr/>
            <p:nvPr/>
          </p:nvSpPr>
          <p:spPr>
            <a:xfrm>
              <a:off x="2486968" y="3829791"/>
              <a:ext cx="1269486" cy="1161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9" name="Resim 13">
            <a:extLst>
              <a:ext uri="{FF2B5EF4-FFF2-40B4-BE49-F238E27FC236}">
                <a16:creationId xmlns:a16="http://schemas.microsoft.com/office/drawing/2014/main" id="{4161391A-A711-614B-B44D-4400173C7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033" y="660430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1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667" y="1190682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Eğer kişinin alerjisi var ise </a:t>
            </a:r>
            <a:r>
              <a:rPr lang="tr-TR" sz="2400" b="1" dirty="0"/>
              <a:t>Telefon Numarasının </a:t>
            </a:r>
            <a:r>
              <a:rPr lang="tr-TR" sz="2400" dirty="0"/>
              <a:t>hemen altında </a:t>
            </a:r>
            <a:r>
              <a:rPr lang="tr-TR" sz="2400" b="1" dirty="0"/>
              <a:t>Alerji Bulunuyor </a:t>
            </a:r>
            <a:r>
              <a:rPr lang="tr-TR" sz="2400" dirty="0"/>
              <a:t>uyarısı yer alır. </a:t>
            </a:r>
          </a:p>
          <a:p>
            <a:pPr marL="0" indent="0">
              <a:buNone/>
            </a:pPr>
            <a:r>
              <a:rPr lang="tr-TR" sz="2400" dirty="0"/>
              <a:t>Alerjisi bulunan kişiler için eğer aşı uygulanacak kurum hastane değil ise aşının hastanede uygulanmasına yönlendiren bir uyarı mesajı görüntülenir.</a:t>
            </a:r>
          </a:p>
          <a:p>
            <a:pPr marL="0" indent="0">
              <a:buNone/>
            </a:pPr>
            <a:r>
              <a:rPr lang="tr-TR" sz="2400" dirty="0"/>
              <a:t>Alerjisi bulunmayan kişiler için uyarı metinleri görüntülenmez.</a:t>
            </a:r>
          </a:p>
          <a:p>
            <a:pPr marL="0" indent="0">
              <a:buNone/>
            </a:pPr>
            <a:r>
              <a:rPr lang="tr-TR" sz="2400" b="1" dirty="0"/>
              <a:t>Alerjisi Bulunuyor </a:t>
            </a:r>
            <a:r>
              <a:rPr lang="tr-TR" sz="2400" dirty="0"/>
              <a:t>uyarısına tıklandığında alerji detaylarının yer aldığı pencere açılır.</a:t>
            </a:r>
          </a:p>
          <a:p>
            <a:pPr marL="0" indent="0">
              <a:buNone/>
            </a:pPr>
            <a:endParaRPr lang="tr-TR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CFA628-E829-8B47-B2DE-3C50BEADD8F2}"/>
              </a:ext>
            </a:extLst>
          </p:cNvPr>
          <p:cNvGrpSpPr/>
          <p:nvPr/>
        </p:nvGrpSpPr>
        <p:grpSpPr>
          <a:xfrm>
            <a:off x="1611611" y="707136"/>
            <a:ext cx="2595155" cy="5418932"/>
            <a:chOff x="1611611" y="707136"/>
            <a:chExt cx="2595155" cy="5418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1A7F54-46D7-C342-982E-3E3CE1587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7489"/>
            <a:stretch/>
          </p:blipFill>
          <p:spPr>
            <a:xfrm>
              <a:off x="1611611" y="707136"/>
              <a:ext cx="2595155" cy="52410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D92B2DE-FFF3-F64F-B5F6-3C171FD91C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9776" b="1727"/>
            <a:stretch/>
          </p:blipFill>
          <p:spPr>
            <a:xfrm>
              <a:off x="1611611" y="5586364"/>
              <a:ext cx="2595155" cy="53970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E184BA-2B74-E640-A677-B1030D05A5A3}"/>
                </a:ext>
              </a:extLst>
            </p:cNvPr>
            <p:cNvSpPr/>
            <p:nvPr/>
          </p:nvSpPr>
          <p:spPr>
            <a:xfrm>
              <a:off x="2377440" y="1962912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52DB61-0D4A-CB41-B29A-A44B41A57866}"/>
                </a:ext>
              </a:extLst>
            </p:cNvPr>
            <p:cNvSpPr/>
            <p:nvPr/>
          </p:nvSpPr>
          <p:spPr>
            <a:xfrm>
              <a:off x="2758440" y="2288286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A666DB-B14D-B54C-9F55-D168D0A5ABD9}"/>
                </a:ext>
              </a:extLst>
            </p:cNvPr>
            <p:cNvSpPr/>
            <p:nvPr/>
          </p:nvSpPr>
          <p:spPr>
            <a:xfrm>
              <a:off x="2682240" y="2662936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27982F-B85A-3A4E-8FF3-81DE895450E6}"/>
                </a:ext>
              </a:extLst>
            </p:cNvPr>
            <p:cNvSpPr/>
            <p:nvPr/>
          </p:nvSpPr>
          <p:spPr>
            <a:xfrm>
              <a:off x="2330450" y="2478786"/>
              <a:ext cx="145973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1C7767-FC13-6141-8323-C7CCE84D930B}"/>
                </a:ext>
              </a:extLst>
            </p:cNvPr>
            <p:cNvSpPr/>
            <p:nvPr/>
          </p:nvSpPr>
          <p:spPr>
            <a:xfrm>
              <a:off x="2264170" y="5023248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D5402C0D-D2E3-3343-AF87-ED6502144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07" y="601317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667" y="1190682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Açılan pencerede </a:t>
            </a:r>
            <a:r>
              <a:rPr lang="tr-TR" sz="2400" b="1" dirty="0"/>
              <a:t>Alerji Türü, Alerjen Adı, Açıklama </a:t>
            </a:r>
            <a:r>
              <a:rPr lang="tr-TR" sz="2400" dirty="0"/>
              <a:t>ve</a:t>
            </a:r>
            <a:r>
              <a:rPr lang="tr-TR" sz="2400" b="1" dirty="0"/>
              <a:t> Kaynak </a:t>
            </a:r>
            <a:r>
              <a:rPr lang="tr-TR" sz="2400" dirty="0"/>
              <a:t>bilgileri yer alır. </a:t>
            </a:r>
          </a:p>
          <a:p>
            <a:pPr marL="0" indent="0">
              <a:buNone/>
            </a:pPr>
            <a:r>
              <a:rPr lang="tr-TR" sz="2400" dirty="0"/>
              <a:t>Eğer kişinin birden fazla alerji kaydı var ise tüm bilgiler her bir alerji için tekrarlanır. </a:t>
            </a:r>
          </a:p>
          <a:p>
            <a:pPr marL="0" indent="0">
              <a:buNone/>
            </a:pPr>
            <a:r>
              <a:rPr lang="tr-TR" sz="2400" b="1" dirty="0"/>
              <a:t>Tamam</a:t>
            </a:r>
            <a:r>
              <a:rPr lang="tr-TR" sz="2400" dirty="0"/>
              <a:t> butonuna tıklandığında tekrar kişinin bilgilerinin yer aldığı detay ekrana dönülür.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322" y="766724"/>
            <a:ext cx="2444667" cy="5329276"/>
          </a:xfrm>
          <a:prstGeom prst="rect">
            <a:avLst/>
          </a:prstGeom>
        </p:spPr>
      </p:pic>
      <p:pic>
        <p:nvPicPr>
          <p:cNvPr id="7" name="Resim 13">
            <a:extLst>
              <a:ext uri="{FF2B5EF4-FFF2-40B4-BE49-F238E27FC236}">
                <a16:creationId xmlns:a16="http://schemas.microsoft.com/office/drawing/2014/main" id="{4A90227F-1ED5-3A40-9267-A1336597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74" y="645189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6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5667" y="1190682"/>
            <a:ext cx="53361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Kişi bilgilerinin altında </a:t>
            </a:r>
            <a:r>
              <a:rPr lang="tr-TR" sz="2400" b="1" dirty="0"/>
              <a:t>Aşı Takvimi 1.Doz </a:t>
            </a:r>
            <a:r>
              <a:rPr lang="tr-TR" sz="2400" dirty="0"/>
              <a:t>ve</a:t>
            </a:r>
            <a:r>
              <a:rPr lang="tr-TR" sz="2400" b="1" dirty="0"/>
              <a:t> 2.Doz </a:t>
            </a:r>
            <a:r>
              <a:rPr lang="tr-TR" sz="2400" dirty="0"/>
              <a:t>olarak görüntülenir. </a:t>
            </a:r>
          </a:p>
          <a:p>
            <a:pPr marL="0" indent="0">
              <a:buNone/>
            </a:pPr>
            <a:r>
              <a:rPr lang="tr-TR" sz="2400" dirty="0"/>
              <a:t>Doz bilgilerinde aşının uygulanma durumları renklendirilmiştir. </a:t>
            </a:r>
          </a:p>
          <a:p>
            <a:pPr marL="0" indent="0">
              <a:buNone/>
            </a:pPr>
            <a:r>
              <a:rPr lang="tr-TR" sz="2400" b="1" dirty="0"/>
              <a:t>1.Doz</a:t>
            </a:r>
            <a:r>
              <a:rPr lang="tr-TR" sz="2400" dirty="0"/>
              <a:t> aşısı henüz uygulanmamış kişiler için aşı yapılmadı bilgisi </a:t>
            </a:r>
            <a:r>
              <a:rPr lang="tr-TR" sz="2400" b="1" dirty="0">
                <a:solidFill>
                  <a:srgbClr val="FF0000"/>
                </a:solidFill>
              </a:rPr>
              <a:t>kırmızı</a:t>
            </a:r>
            <a:r>
              <a:rPr lang="tr-TR" sz="2400" dirty="0"/>
              <a:t> ile, </a:t>
            </a:r>
            <a:r>
              <a:rPr lang="tr-TR" sz="2400" b="1" dirty="0"/>
              <a:t>2.Doz</a:t>
            </a:r>
            <a:r>
              <a:rPr lang="tr-TR" sz="2400" dirty="0"/>
              <a:t> aşısının ise 1.Doz yapılmadan uygulanamaz olduğu bilgisi </a:t>
            </a:r>
            <a:r>
              <a:rPr lang="tr-TR" sz="2400" dirty="0">
                <a:solidFill>
                  <a:schemeClr val="bg1">
                    <a:lumMod val="50000"/>
                  </a:schemeClr>
                </a:solidFill>
              </a:rPr>
              <a:t>gri</a:t>
            </a:r>
            <a:r>
              <a:rPr lang="tr-TR" sz="2400" dirty="0"/>
              <a:t> ile gösterilir.</a:t>
            </a:r>
          </a:p>
          <a:p>
            <a:pPr marL="0" indent="0">
              <a:buNone/>
            </a:pPr>
            <a:endParaRPr lang="tr-TR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D379F4-3610-D848-A4D7-4ACFDDF6A532}"/>
              </a:ext>
            </a:extLst>
          </p:cNvPr>
          <p:cNvGrpSpPr/>
          <p:nvPr/>
        </p:nvGrpSpPr>
        <p:grpSpPr>
          <a:xfrm>
            <a:off x="1611611" y="707136"/>
            <a:ext cx="2595155" cy="5418932"/>
            <a:chOff x="1611611" y="707136"/>
            <a:chExt cx="2595155" cy="54189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E8130C-9A5F-7947-9596-C1B9A6DA4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7489"/>
            <a:stretch/>
          </p:blipFill>
          <p:spPr>
            <a:xfrm>
              <a:off x="1611611" y="707136"/>
              <a:ext cx="2595155" cy="52410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10F6DE2-F191-8C41-907F-4B6D6DEEC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9776" b="1727"/>
            <a:stretch/>
          </p:blipFill>
          <p:spPr>
            <a:xfrm>
              <a:off x="1611611" y="5586364"/>
              <a:ext cx="2595155" cy="53970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E36108-71B4-3048-8ED3-8379AFF57027}"/>
                </a:ext>
              </a:extLst>
            </p:cNvPr>
            <p:cNvSpPr/>
            <p:nvPr/>
          </p:nvSpPr>
          <p:spPr>
            <a:xfrm>
              <a:off x="2377440" y="1962912"/>
              <a:ext cx="114604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B511BA-5A9D-C248-AEEA-BC882820A184}"/>
                </a:ext>
              </a:extLst>
            </p:cNvPr>
            <p:cNvSpPr/>
            <p:nvPr/>
          </p:nvSpPr>
          <p:spPr>
            <a:xfrm>
              <a:off x="2758440" y="2288286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462504-BF04-CE44-9B03-41FC0D2C2A51}"/>
                </a:ext>
              </a:extLst>
            </p:cNvPr>
            <p:cNvSpPr/>
            <p:nvPr/>
          </p:nvSpPr>
          <p:spPr>
            <a:xfrm>
              <a:off x="2682240" y="2662936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2D1562-45BE-FB4C-9AE7-A3E2DE70807F}"/>
                </a:ext>
              </a:extLst>
            </p:cNvPr>
            <p:cNvSpPr/>
            <p:nvPr/>
          </p:nvSpPr>
          <p:spPr>
            <a:xfrm>
              <a:off x="2330450" y="2478786"/>
              <a:ext cx="1459738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E8CBDC-8C12-FB4F-883D-C9F6DF94FF3E}"/>
                </a:ext>
              </a:extLst>
            </p:cNvPr>
            <p:cNvSpPr/>
            <p:nvPr/>
          </p:nvSpPr>
          <p:spPr>
            <a:xfrm>
              <a:off x="2264170" y="5023248"/>
              <a:ext cx="715010" cy="1341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R"/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8595C271-C9AC-514A-94AC-8824FF50E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07" y="601317"/>
            <a:ext cx="2804161" cy="570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1111</Words>
  <Application>Microsoft Macintosh PowerPoint</Application>
  <PresentationFormat>Widescreen</PresentationFormat>
  <Paragraphs>72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Ceren TAPAN</dc:creator>
  <cp:lastModifiedBy>Buket BAŞOL YİĞİT</cp:lastModifiedBy>
  <cp:revision>112</cp:revision>
  <dcterms:created xsi:type="dcterms:W3CDTF">2020-12-30T19:29:33Z</dcterms:created>
  <dcterms:modified xsi:type="dcterms:W3CDTF">2021-01-10T19:58:59Z</dcterms:modified>
</cp:coreProperties>
</file>